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66" r:id="rId5"/>
    <p:sldId id="268" r:id="rId6"/>
    <p:sldId id="267" r:id="rId7"/>
    <p:sldId id="272" r:id="rId8"/>
    <p:sldId id="273" r:id="rId9"/>
    <p:sldId id="274" r:id="rId10"/>
    <p:sldId id="275" r:id="rId11"/>
    <p:sldId id="270" r:id="rId12"/>
    <p:sldId id="265" r:id="rId13"/>
    <p:sldId id="269" r:id="rId14"/>
    <p:sldId id="258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54021-71AC-47A1-B4A2-75CA30F1B919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8353AF-873F-F7D5-8923-5CBC7F4B9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04C0C-53BC-4EBF-8A90-56002EEE20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81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D7B5-5AD3-00CF-7F33-FECD0A4A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F3BD3-4745-0D8E-7043-C865838BE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BFAE9-62C9-1C86-D990-416A66FC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459B5-949F-413E-B6D4-59AC1D307B9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FB632-48D6-8753-BB39-6B32B78F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8CF59-0832-AC95-9DCE-6B061F9E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0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E3D6A-816A-BC68-C0B7-A9A87308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C106EC-956E-5C5C-A9AE-FBC861B33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FAC0A-38C6-41F1-C354-0A92D8DB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2508D-B3E2-4FA9-98CE-D0C2B6F3560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16850-1148-9236-5EE8-51397552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DC951-5C48-AAAA-1366-00A6EE67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5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FC494-FA19-7EA3-3608-0C77D3459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92373-9A92-D508-242F-288D4C6E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D86-1773-43D7-1C3A-32AAFFB6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562B-3548-4B68-8B91-64627A7717E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DA869-2086-41DB-DD35-897242CC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938FA-6F13-335C-B432-89A8E723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B034A9-8CB5-BE80-D2AC-13FFF193773C}"/>
              </a:ext>
            </a:extLst>
          </p:cNvPr>
          <p:cNvSpPr/>
          <p:nvPr userDrawn="1"/>
        </p:nvSpPr>
        <p:spPr>
          <a:xfrm>
            <a:off x="0" y="0"/>
            <a:ext cx="106532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CCF50-97DB-F1EC-3BE4-CE37406B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427F8-6C4A-38A9-1B40-4484370A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3CDED-D35C-FB36-643D-B63268C4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3A51-0C4F-41E3-BC67-8EBE1AC903F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ADBA4-AD35-1AFC-E53F-BB90075D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68957-2D62-F5D2-111F-EB618A04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80" y="6356350"/>
            <a:ext cx="2743200" cy="365125"/>
          </a:xfrm>
        </p:spPr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491C22-4553-545D-4793-5A71BA0042AC}"/>
              </a:ext>
            </a:extLst>
          </p:cNvPr>
          <p:cNvCxnSpPr/>
          <p:nvPr userDrawn="1"/>
        </p:nvCxnSpPr>
        <p:spPr>
          <a:xfrm>
            <a:off x="0" y="109945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1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1A329-A4E7-C3C4-B24B-AC81E0C8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EDFC3-D553-A575-F58D-762E263A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4F227-6CC6-5401-B0C3-F53D2A74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453F-40BC-4065-ACC6-F7F22DE071F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A36F2-9D73-7E37-5895-42BA5E90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F853-A109-10E0-60F0-22294BE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0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87275-60F2-C94D-4CEC-F850AFC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4DB67-0897-DF3C-1643-47851DA60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4AB8C-BA88-302E-943B-37C324B74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E91F0A-8584-F8AC-7AFB-9BB5D407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B80-1F32-4230-919B-F7513C78C26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E9675-6EDE-4345-C838-C39E6A49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B6A40-60D1-691F-B1E2-947643EA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3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E5711-59A7-6436-2769-D8E73823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9B624-05E8-14FC-A047-E19DB11D5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2F8A9-50BE-F206-ED16-D9455F621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9EC608-1BB9-64F0-16E5-EF1C67856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EC3614-F502-A4FE-E4E4-DDF1B58BF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DF7578-341D-BAB7-7405-AE597626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B6DB-5E4C-463B-9128-97F4E338D07C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C9E223-29B8-3E25-8B63-D312A8DF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D55DC0-6E2F-64B8-4399-7D0A079E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01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CC144-DEAB-AA46-AEEA-A72E4EA1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05EE78-1636-EDA4-93C1-9368BFD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808F-F469-4805-9825-FC825A16670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C3109-9343-0425-A2C1-2A353A9F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AEEE98-2972-496E-AC28-2E2F8FA0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8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608912-6B4B-315F-305D-51F9C555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D2B1-C169-41B5-BFA8-FC2F03B51B3E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DF269-B983-A525-FD24-0CEA1DF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5A969-A7DD-AB78-E4F9-C1101379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0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FAFF0-0813-3468-0CD7-0E7101D1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E8917-B9C5-012F-3584-831487BE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5BBDB-034B-CF10-46CE-A032D34E8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4B3F1A-60DF-A965-FB61-DE20CAC7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CA06-62B6-4C73-8A94-831E5D706B70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4ACAB-086C-6B58-626E-3E46400E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01E80-9DD8-3F67-372C-792ABF35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9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623E-2AE7-3CD1-25BB-31472302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C29CF-3A49-CC25-5192-D809BD486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6CBEE-DF1D-EA40-9F29-3D644A633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EA9A6-9C2C-571C-8E74-0D6937A4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1796-B7BA-4A3B-A16C-E16B82180E3F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1CAE6-74C9-FC0F-D886-13ADC72B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6D28A-A130-70B9-72D8-69F48A6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2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51EB63-39B8-CDAC-4D75-F3E9BD59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DFD8B-0568-7CEE-3E1E-81332C0B0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A5A78-87F6-BCB4-0136-A0CFBB33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75D49-09A6-4BD2-B2F9-38FF43453393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B69EC-3923-3484-A8F3-075460666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6A28F-D8D8-3F3F-62A5-3B19584C3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E97C4-C57E-6D08-B708-8BE43FF45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1347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게임 타이틀 </a:t>
            </a:r>
            <a:r>
              <a:rPr lang="ko-KR" altLang="en-US" sz="4800" dirty="0" err="1"/>
              <a:t>추천좀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5B104E-DAF1-3DAD-3990-CC3E20E96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322" y="4600099"/>
            <a:ext cx="4261338" cy="1655762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팀 지도</a:t>
            </a:r>
            <a:r>
              <a:rPr lang="en-US" altLang="ko-KR" sz="1800" dirty="0"/>
              <a:t>:</a:t>
            </a:r>
            <a:r>
              <a:rPr lang="ko-KR" altLang="en-US" sz="1800" dirty="0"/>
              <a:t> 이형구 교수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2019184001 </a:t>
            </a:r>
            <a:r>
              <a:rPr lang="ko-KR" altLang="en-US" sz="1800" dirty="0"/>
              <a:t>고윤범</a:t>
            </a:r>
            <a:endParaRPr lang="en-US" altLang="ko-KR" sz="1800" dirty="0"/>
          </a:p>
          <a:p>
            <a:r>
              <a:rPr lang="en-US" altLang="ko-KR" sz="1800" dirty="0"/>
              <a:t>2019184009 </a:t>
            </a:r>
            <a:r>
              <a:rPr lang="ko-KR" altLang="en-US" sz="1800" dirty="0" err="1"/>
              <a:t>노창현</a:t>
            </a:r>
            <a:endParaRPr lang="en-US" altLang="ko-KR" sz="1800" dirty="0"/>
          </a:p>
          <a:p>
            <a:r>
              <a:rPr lang="en-US" altLang="ko-KR" sz="1800" dirty="0"/>
              <a:t>2019184018 </a:t>
            </a:r>
            <a:r>
              <a:rPr lang="ko-KR" altLang="en-US" sz="1800" dirty="0"/>
              <a:t>양재성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C5DF628-6F8B-59C2-3C8D-A478A22C55D0}"/>
              </a:ext>
            </a:extLst>
          </p:cNvPr>
          <p:cNvSpPr txBox="1">
            <a:spLocks/>
          </p:cNvSpPr>
          <p:nvPr/>
        </p:nvSpPr>
        <p:spPr>
          <a:xfrm>
            <a:off x="287216" y="4336329"/>
            <a:ext cx="426133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F1EC2-AB0D-7410-DCE3-3EF9D7607F25}"/>
              </a:ext>
            </a:extLst>
          </p:cNvPr>
          <p:cNvSpPr txBox="1">
            <a:spLocks/>
          </p:cNvSpPr>
          <p:nvPr/>
        </p:nvSpPr>
        <p:spPr>
          <a:xfrm>
            <a:off x="1524000" y="3699030"/>
            <a:ext cx="9144000" cy="465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2023</a:t>
            </a:r>
            <a:r>
              <a:rPr lang="ko-KR" altLang="en-US" sz="2400" dirty="0"/>
              <a:t>년도 졸업작품 제안서</a:t>
            </a:r>
          </a:p>
        </p:txBody>
      </p:sp>
    </p:spTree>
    <p:extLst>
      <p:ext uri="{BB962C8B-B14F-4D97-AF65-F5344CB8AC3E}">
        <p14:creationId xmlns:p14="http://schemas.microsoft.com/office/powerpoint/2010/main" val="51870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개인별 준비 현황</a:t>
            </a:r>
            <a:endParaRPr lang="en-US" altLang="ko-KR" b="1" dirty="0"/>
          </a:p>
        </p:txBody>
      </p:sp>
      <p:graphicFrame>
        <p:nvGraphicFramePr>
          <p:cNvPr id="4" name="Google Shape;127;p5">
            <a:extLst>
              <a:ext uri="{FF2B5EF4-FFF2-40B4-BE49-F238E27FC236}">
                <a16:creationId xmlns:a16="http://schemas.microsoft.com/office/drawing/2014/main" id="{7496CEFA-53B2-68B2-D1AA-E080E7537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64231"/>
              </p:ext>
            </p:extLst>
          </p:nvPr>
        </p:nvGraphicFramePr>
        <p:xfrm>
          <a:off x="1416810" y="1812201"/>
          <a:ext cx="10090828" cy="36798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5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0106">
                  <a:extLst>
                    <a:ext uri="{9D8B030D-6E8A-4147-A177-3AD203B41FA5}">
                      <a16:colId xmlns:a16="http://schemas.microsoft.com/office/drawing/2014/main" val="3207164259"/>
                    </a:ext>
                  </a:extLst>
                </a:gridCol>
              </a:tblGrid>
              <a:tr h="6938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-KR" altLang="en-US" sz="1800" b="1" u="none" strike="noStrike" cap="none" dirty="0">
                          <a:solidFill>
                            <a:schemeClr val="lt1"/>
                          </a:solidFill>
                        </a:rPr>
                        <a:t>고윤범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 dirty="0" err="1">
                          <a:solidFill>
                            <a:schemeClr val="lt1"/>
                          </a:solidFill>
                        </a:rPr>
                        <a:t>노창현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양재성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967">
                <a:tc>
                  <a:txBody>
                    <a:bodyPr/>
                    <a:lstStyle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u="none" strike="noStrike" cap="none" dirty="0"/>
                        <a:t>C,</a:t>
                      </a:r>
                      <a:r>
                        <a:rPr lang="ko-KR" altLang="en-US" sz="1500" u="none" strike="noStrike" cap="none" dirty="0"/>
                        <a:t> </a:t>
                      </a:r>
                      <a:r>
                        <a:rPr lang="en-US" altLang="ko-KR" sz="1500" u="none" strike="noStrike" cap="none" dirty="0"/>
                        <a:t>C++</a:t>
                      </a:r>
                      <a:r>
                        <a:rPr lang="ko-KR" altLang="en-US" sz="1500" u="none" strike="noStrike" cap="none" dirty="0"/>
                        <a:t> 프로그래밍 수강</a:t>
                      </a:r>
                      <a:endParaRPr lang="en-US" altLang="ko-KR" sz="1500" u="none" strike="noStrike" cap="none" dirty="0"/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STL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3D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1, 2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선형대수학</a:t>
                      </a:r>
                      <a:r>
                        <a:rPr lang="en-US" altLang="ko-KR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5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게임수학 수강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u="none" strike="noStrike" cap="none" dirty="0"/>
                        <a:t>적어주세요</a:t>
                      </a:r>
                      <a:endParaRPr lang="ko-KR" altLang="en-US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u="none" strike="noStrike" cap="none" dirty="0"/>
                        <a:t>적어주세요</a:t>
                      </a:r>
                      <a:endParaRPr lang="en-US" altLang="ko-KR" sz="15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45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타 게임과의 비교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39E5A8-2E1B-E47B-43DA-E4D51071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411644"/>
            <a:ext cx="10555872" cy="494470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참고 게임의 </a:t>
            </a:r>
            <a:r>
              <a:rPr lang="ko-KR" altLang="en-US" dirty="0" err="1"/>
              <a:t>카툰</a:t>
            </a:r>
            <a:r>
              <a:rPr lang="ko-KR" altLang="en-US" dirty="0"/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그래픽을 개선한다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반투명한 </a:t>
            </a:r>
            <a:r>
              <a:rPr lang="ko-KR" altLang="en-US" dirty="0" err="1"/>
              <a:t>슬라임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빨아들이기 상호작용에 의한 오브젝트들의 </a:t>
            </a:r>
            <a:br>
              <a:rPr lang="en-US" altLang="ko-KR" dirty="0"/>
            </a:br>
            <a:r>
              <a:rPr lang="ko-KR" altLang="en-US" dirty="0"/>
              <a:t>저항과 흔들림 애니메이션 추가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빨려 들어가는 오브젝트의 형태 왜곡 구현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오브젝트 재질에 따른 </a:t>
            </a:r>
            <a:r>
              <a:rPr lang="en-US" altLang="ko-KR" dirty="0"/>
              <a:t>PBR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 게임의 </a:t>
            </a:r>
            <a:r>
              <a:rPr lang="ko-KR" altLang="en-US" b="1" dirty="0">
                <a:highlight>
                  <a:srgbClr val="FFFF00"/>
                </a:highlight>
              </a:rPr>
              <a:t>진행방식을 퍼즐 게임으로 </a:t>
            </a:r>
            <a:r>
              <a:rPr lang="ko-KR" altLang="en-US" dirty="0"/>
              <a:t>변형한다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원작 게임은 </a:t>
            </a:r>
            <a:r>
              <a:rPr lang="ko-KR" altLang="en-US" dirty="0" err="1"/>
              <a:t>슬라임을</a:t>
            </a:r>
            <a:r>
              <a:rPr lang="ko-KR" altLang="en-US" dirty="0"/>
              <a:t> 키우며 자원을 채집하는 시뮬레이션 게임이다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제작할 게임은 빨아들이고 쏘는 </a:t>
            </a:r>
            <a:r>
              <a:rPr lang="ko-KR" altLang="en-US" dirty="0" err="1"/>
              <a:t>기믹을</a:t>
            </a:r>
            <a:r>
              <a:rPr lang="ko-KR" altLang="en-US" dirty="0"/>
              <a:t> 활용한 퍼즐을 해결하며</a:t>
            </a:r>
            <a:r>
              <a:rPr lang="en-US" altLang="ko-KR" dirty="0"/>
              <a:t>,</a:t>
            </a:r>
            <a:r>
              <a:rPr lang="ko-KR" altLang="en-US" dirty="0"/>
              <a:t> 스토리를 진행하는 게임이다</a:t>
            </a:r>
            <a:r>
              <a:rPr lang="en-US" altLang="ko-KR" dirty="0"/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7190E1-4685-E270-E361-9E3CE280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1776814"/>
            <a:ext cx="4246413" cy="23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D4F3C-4116-C168-BAAC-ADCC12B80F42}"/>
              </a:ext>
            </a:extLst>
          </p:cNvPr>
          <p:cNvSpPr txBox="1"/>
          <p:nvPr/>
        </p:nvSpPr>
        <p:spPr>
          <a:xfrm>
            <a:off x="7214190" y="4165419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slime rancher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https://store.steampowered.com/app/433340/Slime_Rancher/</a:t>
            </a:r>
          </a:p>
        </p:txBody>
      </p:sp>
    </p:spTree>
    <p:extLst>
      <p:ext uri="{BB962C8B-B14F-4D97-AF65-F5344CB8AC3E}">
        <p14:creationId xmlns:p14="http://schemas.microsoft.com/office/powerpoint/2010/main" val="57638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7914C-A45B-7B23-770B-BDA1C227B466}"/>
              </a:ext>
            </a:extLst>
          </p:cNvPr>
          <p:cNvSpPr/>
          <p:nvPr/>
        </p:nvSpPr>
        <p:spPr>
          <a:xfrm>
            <a:off x="4670847" y="2736502"/>
            <a:ext cx="493598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800" cap="none" spc="0" dirty="0" err="1">
                <a:ln w="0"/>
                <a:solidFill>
                  <a:schemeClr val="tx1"/>
                </a:solidFill>
              </a:rPr>
              <a:t>고윤범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–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서버 프로그래밍</a:t>
            </a:r>
          </a:p>
          <a:p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노창현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-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모델링</a:t>
            </a:r>
          </a:p>
          <a:p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양재성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-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클라이언트</a:t>
            </a:r>
            <a:endParaRPr lang="ko-KR" altLang="en-US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개발일정 및 구성원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A9701-772C-EDC2-F1B2-F52EB1494040}"/>
              </a:ext>
            </a:extLst>
          </p:cNvPr>
          <p:cNvSpPr txBox="1"/>
          <p:nvPr/>
        </p:nvSpPr>
        <p:spPr>
          <a:xfrm>
            <a:off x="5275385" y="44840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좀 더 자세한 논의 필요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55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A096C-E287-35C4-265A-E9014761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490" y="1266331"/>
            <a:ext cx="10182689" cy="448219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플레이어블</a:t>
            </a:r>
            <a:r>
              <a:rPr lang="ko-KR" altLang="en-US" dirty="0"/>
              <a:t> 캐릭터 이동 카메라 구현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오브젝트 배치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충돌판정과 상태 머신 구현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빨아드리기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투사하기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특징별</a:t>
            </a:r>
            <a:r>
              <a:rPr lang="ko-KR" altLang="en-US" dirty="0"/>
              <a:t> 기능 구현 </a:t>
            </a:r>
            <a:r>
              <a:rPr lang="en-US" altLang="ko-KR" dirty="0"/>
              <a:t>+</a:t>
            </a:r>
            <a:r>
              <a:rPr lang="ko-KR" altLang="en-US" dirty="0"/>
              <a:t> 특징과 연관된 오브젝트</a:t>
            </a:r>
            <a:r>
              <a:rPr lang="en-US" altLang="ko-KR" dirty="0"/>
              <a:t> </a:t>
            </a:r>
            <a:r>
              <a:rPr lang="en-US" altLang="ko-KR" sz="1000" b="1" dirty="0"/>
              <a:t>(ex</a:t>
            </a:r>
            <a:r>
              <a:rPr lang="ko-KR" altLang="en-US" sz="1000" b="1" dirty="0"/>
              <a:t>파괴 가능한 벽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맵 레벨 디자인</a:t>
            </a:r>
            <a:endParaRPr lang="en-US" altLang="ko-KR" dirty="0"/>
          </a:p>
          <a:p>
            <a:r>
              <a:rPr lang="ko-KR" altLang="en-US" dirty="0"/>
              <a:t>멀티 기능 추가</a:t>
            </a:r>
            <a:r>
              <a:rPr lang="en-US" altLang="ko-KR" dirty="0"/>
              <a:t>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834491-B483-2155-3123-D6F0A886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8968F10-AAFC-F683-90AB-B3C71A42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구현 순서</a:t>
            </a:r>
          </a:p>
        </p:txBody>
      </p:sp>
    </p:spTree>
    <p:extLst>
      <p:ext uri="{BB962C8B-B14F-4D97-AF65-F5344CB8AC3E}">
        <p14:creationId xmlns:p14="http://schemas.microsoft.com/office/powerpoint/2010/main" val="364478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A096C-E287-35C4-265A-E9014761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022" y="1461641"/>
            <a:ext cx="9613777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거리에 따른 </a:t>
            </a:r>
            <a:r>
              <a:rPr lang="ko-KR" altLang="en-US" dirty="0" err="1"/>
              <a:t>슬라임</a:t>
            </a:r>
            <a:r>
              <a:rPr lang="ko-KR" altLang="en-US" dirty="0"/>
              <a:t> 인력 움직임</a:t>
            </a:r>
            <a:endParaRPr lang="en-US" altLang="ko-KR" dirty="0"/>
          </a:p>
          <a:p>
            <a:r>
              <a:rPr lang="ko-KR" altLang="en-US" dirty="0"/>
              <a:t>투사체 중력 작용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상태머신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en-US" altLang="ko-KR" dirty="0"/>
              <a:t>, </a:t>
            </a:r>
            <a:r>
              <a:rPr lang="ko-KR" altLang="en-US" dirty="0"/>
              <a:t>오브젝트별 충돌판정</a:t>
            </a:r>
            <a:r>
              <a:rPr lang="en-US" altLang="ko-KR" dirty="0"/>
              <a:t>(</a:t>
            </a:r>
            <a:r>
              <a:rPr lang="ko-KR" altLang="en-US" dirty="0"/>
              <a:t>컴포넌트 별 기능 구현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ex) </a:t>
            </a:r>
            <a:r>
              <a:rPr lang="ko-KR" altLang="en-US" dirty="0" err="1"/>
              <a:t>슬라임</a:t>
            </a:r>
            <a:r>
              <a:rPr lang="ko-KR" altLang="en-US" dirty="0"/>
              <a:t> 붙이기</a:t>
            </a:r>
            <a:r>
              <a:rPr lang="en-US" altLang="ko-KR" dirty="0"/>
              <a:t>,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탄성발판</a:t>
            </a:r>
            <a:r>
              <a:rPr lang="en-US" altLang="ko-KR" dirty="0"/>
              <a:t>, </a:t>
            </a:r>
            <a:r>
              <a:rPr lang="ko-KR" altLang="en-US" dirty="0"/>
              <a:t>폭발에 의한 파괴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알파 </a:t>
            </a:r>
            <a:r>
              <a:rPr lang="ko-KR" altLang="en-US" dirty="0" err="1"/>
              <a:t>블렌딩</a:t>
            </a:r>
            <a:r>
              <a:rPr lang="ko-KR" altLang="en-US" dirty="0"/>
              <a:t> </a:t>
            </a:r>
            <a:r>
              <a:rPr lang="en-US" altLang="ko-KR" dirty="0"/>
              <a:t>ex) </a:t>
            </a:r>
            <a:r>
              <a:rPr lang="ko-KR" altLang="en-US" dirty="0" err="1"/>
              <a:t>슬라임</a:t>
            </a:r>
            <a:endParaRPr lang="en-US" altLang="ko-KR" dirty="0"/>
          </a:p>
          <a:p>
            <a:r>
              <a:rPr lang="ko-KR" altLang="en-US" dirty="0" err="1"/>
              <a:t>슬라임을</a:t>
            </a:r>
            <a:r>
              <a:rPr lang="ko-KR" altLang="en-US" dirty="0"/>
              <a:t> 붙였을 때 무게 부여 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발사 보조선 궤적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 err="1"/>
              <a:t>기믹</a:t>
            </a:r>
            <a:endParaRPr lang="en-US" altLang="ko-KR" dirty="0"/>
          </a:p>
          <a:p>
            <a:r>
              <a:rPr lang="ko-KR" altLang="en-US" dirty="0"/>
              <a:t>엔진을 쓴다고 하면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ko-KR" altLang="en-US" dirty="0" err="1"/>
              <a:t>언리얼엔진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라이팅</a:t>
            </a:r>
            <a:r>
              <a:rPr lang="en-US" altLang="ko-KR" dirty="0"/>
              <a:t>, </a:t>
            </a:r>
            <a:r>
              <a:rPr lang="ko-KR" altLang="en-US" dirty="0" err="1"/>
              <a:t>쉐이딩</a:t>
            </a:r>
            <a:r>
              <a:rPr lang="en-US" altLang="ko-KR" dirty="0"/>
              <a:t>, </a:t>
            </a:r>
            <a:r>
              <a:rPr lang="ko-KR" altLang="en-US" dirty="0" err="1"/>
              <a:t>컷씬</a:t>
            </a:r>
            <a:r>
              <a:rPr lang="en-US" altLang="ko-KR" dirty="0"/>
              <a:t>,  </a:t>
            </a:r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9683-BA96-E56B-2A73-041B73A11BCE}"/>
              </a:ext>
            </a:extLst>
          </p:cNvPr>
          <p:cNvSpPr/>
          <p:nvPr/>
        </p:nvSpPr>
        <p:spPr>
          <a:xfrm>
            <a:off x="6546910" y="5732506"/>
            <a:ext cx="45453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순서에 따라서 필요한 구현 내용들 표로 만들어서 정리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B85C73-BA18-0679-F6B5-6012447D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C293C7-FE4B-7E2E-4722-7DB9D18A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183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9DD0C5-1B9C-7B4A-1CE8-D45FD213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60" y="1825625"/>
            <a:ext cx="9986639" cy="4351338"/>
          </a:xfrm>
        </p:spPr>
        <p:txBody>
          <a:bodyPr/>
          <a:lstStyle/>
          <a:p>
            <a:r>
              <a:rPr lang="ko-KR" altLang="en-US" dirty="0"/>
              <a:t>모두가 멀티 플레이 서버를 배워본 적이 없다</a:t>
            </a:r>
            <a:endParaRPr lang="en-US" altLang="ko-KR" dirty="0"/>
          </a:p>
          <a:p>
            <a:r>
              <a:rPr lang="ko-KR" altLang="en-US" dirty="0"/>
              <a:t>모두가 엔진을 제대로 배운 적이 없다</a:t>
            </a:r>
            <a:endParaRPr lang="en-US" altLang="ko-KR" dirty="0"/>
          </a:p>
          <a:p>
            <a:r>
              <a:rPr lang="ko-KR" altLang="en-US" dirty="0" err="1"/>
              <a:t>모델러가</a:t>
            </a:r>
            <a:r>
              <a:rPr lang="ko-KR" altLang="en-US" dirty="0"/>
              <a:t> 모델링을 제대로 배운 적이 없다</a:t>
            </a:r>
            <a:endParaRPr lang="en-US" altLang="ko-KR" dirty="0"/>
          </a:p>
          <a:p>
            <a:r>
              <a:rPr lang="ko-KR" altLang="en-US" dirty="0"/>
              <a:t>멀티 요소를 추가할 것 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06A916-C41F-B5F1-E75C-8FCE0A37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B36E845-6AD4-999F-3E4A-1975727E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앞으로의 과제</a:t>
            </a:r>
          </a:p>
        </p:txBody>
      </p:sp>
    </p:spTree>
    <p:extLst>
      <p:ext uri="{BB962C8B-B14F-4D97-AF65-F5344CB8AC3E}">
        <p14:creationId xmlns:p14="http://schemas.microsoft.com/office/powerpoint/2010/main" val="83042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83D1F-10FA-506E-186B-91C9B0E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A3E52-1C10-B730-B9E9-BBDFBA2D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연구목적</a:t>
            </a:r>
            <a:endParaRPr lang="en-US" altLang="ko-KR" dirty="0"/>
          </a:p>
          <a:p>
            <a:r>
              <a:rPr lang="ko-KR" altLang="en-US" dirty="0"/>
              <a:t>게임소개 및 특징</a:t>
            </a:r>
            <a:endParaRPr lang="en-US" altLang="ko-KR" dirty="0"/>
          </a:p>
          <a:p>
            <a:r>
              <a:rPr lang="ko-KR" altLang="en-US" dirty="0"/>
              <a:t>게임방법</a:t>
            </a:r>
            <a:endParaRPr lang="en-US" altLang="ko-KR" dirty="0"/>
          </a:p>
          <a:p>
            <a:r>
              <a:rPr lang="ko-KR" altLang="en-US" dirty="0"/>
              <a:t>개발환경</a:t>
            </a:r>
            <a:endParaRPr lang="en-US" altLang="ko-KR" dirty="0"/>
          </a:p>
          <a:p>
            <a:r>
              <a:rPr lang="ko-KR" altLang="en-US" dirty="0"/>
              <a:t>기술적 요소 및 중점 연구분야</a:t>
            </a:r>
            <a:endParaRPr lang="en-US" altLang="ko-KR" dirty="0"/>
          </a:p>
          <a:p>
            <a:r>
              <a:rPr lang="ko-KR" altLang="en-US" dirty="0"/>
              <a:t>개인별 준비 현황</a:t>
            </a:r>
            <a:endParaRPr lang="en-US" altLang="ko-KR" dirty="0"/>
          </a:p>
          <a:p>
            <a:r>
              <a:rPr lang="ko-KR" altLang="en-US" dirty="0"/>
              <a:t>타 게임과의 비교</a:t>
            </a:r>
            <a:endParaRPr lang="en-US" altLang="ko-KR" dirty="0"/>
          </a:p>
          <a:p>
            <a:r>
              <a:rPr lang="ko-KR" altLang="en-US" dirty="0"/>
              <a:t>개발일정 및 구성원 역할 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D465E-C2FE-674A-8285-90D03A02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8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연구목적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1BCF057-E000-11D7-3C49-1FE057A4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</a:t>
            </a:r>
            <a:r>
              <a:rPr lang="en-US" altLang="ko-KR" dirty="0"/>
              <a:t>5 </a:t>
            </a:r>
            <a:r>
              <a:rPr lang="ko-KR" altLang="en-US" dirty="0"/>
              <a:t>환경에서 </a:t>
            </a:r>
            <a:r>
              <a:rPr lang="en-US" altLang="ko-KR" dirty="0"/>
              <a:t>3d </a:t>
            </a:r>
            <a:r>
              <a:rPr lang="ko-KR" altLang="en-US" dirty="0"/>
              <a:t>게임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PBR </a:t>
            </a:r>
            <a:r>
              <a:rPr lang="ko-KR" altLang="en-US" dirty="0"/>
              <a:t>적용으로 리얼한 그래픽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내 상호작용 </a:t>
            </a:r>
            <a:r>
              <a:rPr lang="en-US" altLang="ko-KR" dirty="0"/>
              <a:t>physics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레벨을 디자인하며 밸런스 조정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867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65BC47-8A2B-4FD7-0A55-A12153EC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48" y="1871372"/>
            <a:ext cx="4990503" cy="28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C0CF8-CFBD-5B7D-FED9-131B55E9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93" y="1871372"/>
            <a:ext cx="4986923" cy="28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977AD-6E98-9E26-38E8-75FAA76EFC20}"/>
              </a:ext>
            </a:extLst>
          </p:cNvPr>
          <p:cNvSpPr/>
          <p:nvPr/>
        </p:nvSpPr>
        <p:spPr>
          <a:xfrm>
            <a:off x="5117551" y="5482813"/>
            <a:ext cx="30428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 퍼즐 </a:t>
            </a:r>
            <a:r>
              <a:rPr lang="ko-KR" altLang="en-US" sz="24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플랫포머</a:t>
            </a:r>
            <a:endParaRPr lang="en-US" altLang="ko-KR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C91C2-0E45-45BC-C00B-27042782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6EE0CC8-B5C6-CFBC-07FB-12FF3FA1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40FCD-7DD7-8A19-528A-932C475E0A2C}"/>
              </a:ext>
            </a:extLst>
          </p:cNvPr>
          <p:cNvSpPr txBox="1"/>
          <p:nvPr/>
        </p:nvSpPr>
        <p:spPr>
          <a:xfrm>
            <a:off x="1421813" y="4678527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slime rancher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https://store.steampowered.com/app/433340/Slime_Rancher/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2FFD-AA89-3F79-F843-43046BBA7E89}"/>
              </a:ext>
            </a:extLst>
          </p:cNvPr>
          <p:cNvSpPr txBox="1"/>
          <p:nvPr/>
        </p:nvSpPr>
        <p:spPr>
          <a:xfrm>
            <a:off x="6874091" y="4678526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portal2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https://store.steampowered.com/app/620/Portal_2/</a:t>
            </a:r>
          </a:p>
        </p:txBody>
      </p:sp>
    </p:spTree>
    <p:extLst>
      <p:ext uri="{BB962C8B-B14F-4D97-AF65-F5344CB8AC3E}">
        <p14:creationId xmlns:p14="http://schemas.microsoft.com/office/powerpoint/2010/main" val="75219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25F03B9-62E9-ED02-6FCD-E9B82695CD2D}"/>
              </a:ext>
            </a:extLst>
          </p:cNvPr>
          <p:cNvSpPr/>
          <p:nvPr/>
        </p:nvSpPr>
        <p:spPr>
          <a:xfrm>
            <a:off x="7332956" y="3932701"/>
            <a:ext cx="454536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빨아들이는 총을 활용해 퍼즐을 푼다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b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필드 위의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개체를 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빨아들여서 쏘는 것으로 </a:t>
            </a:r>
            <a:b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막힌 길을 돌파하거나 문을 열어야 한다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 descr="운동장, 만화 영화, 포유류이(가) 표시된 사진&#10;&#10;자동 생성된 설명">
            <a:extLst>
              <a:ext uri="{FF2B5EF4-FFF2-40B4-BE49-F238E27FC236}">
                <a16:creationId xmlns:a16="http://schemas.microsoft.com/office/drawing/2014/main" id="{667E6C29-4F01-0677-B64F-672F9E82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3" y="1287792"/>
            <a:ext cx="5312867" cy="2343175"/>
          </a:xfrm>
          <a:prstGeom prst="rect">
            <a:avLst/>
          </a:prstGeom>
        </p:spPr>
      </p:pic>
      <p:pic>
        <p:nvPicPr>
          <p:cNvPr id="8" name="그림 7" descr="만화 영화, 마조렐 블루, 운동장, 예술이(가) 표시된 사진&#10;&#10;자동 생성된 설명">
            <a:extLst>
              <a:ext uri="{FF2B5EF4-FFF2-40B4-BE49-F238E27FC236}">
                <a16:creationId xmlns:a16="http://schemas.microsoft.com/office/drawing/2014/main" id="{C6789184-A6C6-DA89-2521-76144AB23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2" y="3932701"/>
            <a:ext cx="5312867" cy="23431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0FF8C3-40EC-5815-EA74-5BA53B11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379195-3827-00E1-34B6-632A0ECB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198947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5C6D48-E5A1-B9DF-0466-A822D5A8C4FB}"/>
              </a:ext>
            </a:extLst>
          </p:cNvPr>
          <p:cNvSpPr/>
          <p:nvPr/>
        </p:nvSpPr>
        <p:spPr>
          <a:xfrm>
            <a:off x="3173942" y="5901152"/>
            <a:ext cx="650691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개체별로 고유한 특성을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활용하여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퍼즐들을 해결한다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FE47F1-6E41-08A3-F23F-4BE31EF1F1DB}"/>
              </a:ext>
            </a:extLst>
          </p:cNvPr>
          <p:cNvGrpSpPr/>
          <p:nvPr/>
        </p:nvGrpSpPr>
        <p:grpSpPr>
          <a:xfrm>
            <a:off x="1514146" y="1582755"/>
            <a:ext cx="10322728" cy="3762829"/>
            <a:chOff x="1475704" y="1200915"/>
            <a:chExt cx="11022700" cy="40179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42DD93-32CD-EF04-802F-336512374382}"/>
                </a:ext>
              </a:extLst>
            </p:cNvPr>
            <p:cNvGrpSpPr/>
            <p:nvPr/>
          </p:nvGrpSpPr>
          <p:grpSpPr>
            <a:xfrm>
              <a:off x="1852357" y="1246150"/>
              <a:ext cx="844732" cy="557349"/>
              <a:chOff x="1193074" y="2211977"/>
              <a:chExt cx="844732" cy="557349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4E7D07D-F96F-9A5A-50F1-08CB1860E5D9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EDC79FD-9C43-F0CB-62E3-E784DE32E44C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B1E97FA-2036-B9DD-25FB-3C9560A3C3E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85E4B28-D1B2-3D86-754E-CD46E4A58B31}"/>
                </a:ext>
              </a:extLst>
            </p:cNvPr>
            <p:cNvGrpSpPr/>
            <p:nvPr/>
          </p:nvGrpSpPr>
          <p:grpSpPr>
            <a:xfrm>
              <a:off x="1800902" y="2659484"/>
              <a:ext cx="844732" cy="557349"/>
              <a:chOff x="1193074" y="2211977"/>
              <a:chExt cx="844732" cy="557349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559F45C-F061-D8E5-6CA7-0F9A325EE4B6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F9ABBB3-7D95-B581-453F-ED1954ACDBF6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02E80CC-D33E-7FE2-89CA-4970210DDA36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폭발: 8pt 12">
              <a:extLst>
                <a:ext uri="{FF2B5EF4-FFF2-40B4-BE49-F238E27FC236}">
                  <a16:creationId xmlns:a16="http://schemas.microsoft.com/office/drawing/2014/main" id="{48F37090-ADA3-38D3-CBA3-F98EE24BFACC}"/>
                </a:ext>
              </a:extLst>
            </p:cNvPr>
            <p:cNvSpPr/>
            <p:nvPr/>
          </p:nvSpPr>
          <p:spPr>
            <a:xfrm>
              <a:off x="5075407" y="2588037"/>
              <a:ext cx="949234" cy="796834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폭발: 8pt 13">
              <a:extLst>
                <a:ext uri="{FF2B5EF4-FFF2-40B4-BE49-F238E27FC236}">
                  <a16:creationId xmlns:a16="http://schemas.microsoft.com/office/drawing/2014/main" id="{652FD44D-F1A7-CEA4-65CB-AF04B9D79977}"/>
                </a:ext>
              </a:extLst>
            </p:cNvPr>
            <p:cNvSpPr/>
            <p:nvPr/>
          </p:nvSpPr>
          <p:spPr>
            <a:xfrm>
              <a:off x="5222192" y="2756818"/>
              <a:ext cx="637903" cy="47570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E1AB8-E580-5476-964B-20F7830D0811}"/>
                </a:ext>
              </a:extLst>
            </p:cNvPr>
            <p:cNvGrpSpPr/>
            <p:nvPr/>
          </p:nvGrpSpPr>
          <p:grpSpPr>
            <a:xfrm>
              <a:off x="4846270" y="1340830"/>
              <a:ext cx="844732" cy="557349"/>
              <a:chOff x="1193074" y="2211977"/>
              <a:chExt cx="844732" cy="557349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D08D90-FAD5-CBB2-638D-FAA3FEBB544D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27C8FCB-2026-2B98-29B2-A69AF37083C1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6AD6C48-9264-7126-41F3-B249F32A7CEC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A2F3A7A-4D6A-A29A-67AE-065986D911D1}"/>
                </a:ext>
              </a:extLst>
            </p:cNvPr>
            <p:cNvGrpSpPr/>
            <p:nvPr/>
          </p:nvGrpSpPr>
          <p:grpSpPr>
            <a:xfrm>
              <a:off x="5545133" y="1305458"/>
              <a:ext cx="844732" cy="557349"/>
              <a:chOff x="1193074" y="2211977"/>
              <a:chExt cx="844732" cy="557349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585346D-4058-E9F3-5350-D09F6B5A907F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0F5579-B0F3-9A64-ED72-078587CAE312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0E3F78C-CD6B-B7D1-7832-ABF0A73380E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7446E0-2B4D-B27B-03B0-66A456C8B06C}"/>
                </a:ext>
              </a:extLst>
            </p:cNvPr>
            <p:cNvGrpSpPr/>
            <p:nvPr/>
          </p:nvGrpSpPr>
          <p:grpSpPr>
            <a:xfrm>
              <a:off x="10485213" y="1305458"/>
              <a:ext cx="844732" cy="557349"/>
              <a:chOff x="1193074" y="2211977"/>
              <a:chExt cx="844732" cy="55734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F0F9AF6-C42F-342F-8E25-29004C4E7DA2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D14565-D5FE-FE5C-0A24-58FFB1E3679C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2F558A-4F74-6589-4508-8A3990A83D3E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7E94A13-E54D-81B4-83F9-887573AD9D11}"/>
                </a:ext>
              </a:extLst>
            </p:cNvPr>
            <p:cNvGrpSpPr/>
            <p:nvPr/>
          </p:nvGrpSpPr>
          <p:grpSpPr>
            <a:xfrm>
              <a:off x="1800902" y="4118053"/>
              <a:ext cx="844732" cy="557349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AE51F7-4490-B8FD-C6BC-716904C0BBC6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E24E272-DA66-297C-1CB0-8F8C12B3C1DE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BACD5F-5BB5-DAD9-6058-DF43875051E1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번개 38">
              <a:extLst>
                <a:ext uri="{FF2B5EF4-FFF2-40B4-BE49-F238E27FC236}">
                  <a16:creationId xmlns:a16="http://schemas.microsoft.com/office/drawing/2014/main" id="{3B53C0DD-3623-BB84-945C-AA3B7DC41A81}"/>
                </a:ext>
              </a:extLst>
            </p:cNvPr>
            <p:cNvSpPr/>
            <p:nvPr/>
          </p:nvSpPr>
          <p:spPr>
            <a:xfrm rot="20231010">
              <a:off x="9338534" y="3928757"/>
              <a:ext cx="298699" cy="368484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번개 39">
              <a:extLst>
                <a:ext uri="{FF2B5EF4-FFF2-40B4-BE49-F238E27FC236}">
                  <a16:creationId xmlns:a16="http://schemas.microsoft.com/office/drawing/2014/main" id="{607D9D0B-8185-65CC-3F16-32D1CB628F0C}"/>
                </a:ext>
              </a:extLst>
            </p:cNvPr>
            <p:cNvSpPr/>
            <p:nvPr/>
          </p:nvSpPr>
          <p:spPr>
            <a:xfrm rot="9073893" flipV="1">
              <a:off x="10314147" y="3920425"/>
              <a:ext cx="333273" cy="214747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4CF23D-C1B8-9C4D-7667-FEC164E1E9C1}"/>
                </a:ext>
              </a:extLst>
            </p:cNvPr>
            <p:cNvSpPr/>
            <p:nvPr/>
          </p:nvSpPr>
          <p:spPr>
            <a:xfrm>
              <a:off x="8115252" y="4409987"/>
              <a:ext cx="1510284" cy="125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CC2F3AB-5D6F-4C83-E997-A4E659C4A6E7}"/>
                </a:ext>
              </a:extLst>
            </p:cNvPr>
            <p:cNvSpPr/>
            <p:nvPr/>
          </p:nvSpPr>
          <p:spPr>
            <a:xfrm>
              <a:off x="10574803" y="4406038"/>
              <a:ext cx="1510284" cy="125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EC78B0-1AFF-C685-F922-22A10DB29E10}"/>
                </a:ext>
              </a:extLst>
            </p:cNvPr>
            <p:cNvSpPr/>
            <p:nvPr/>
          </p:nvSpPr>
          <p:spPr>
            <a:xfrm>
              <a:off x="9605153" y="4431970"/>
              <a:ext cx="147744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D87905D-7EF1-677C-09B0-772860F798EC}"/>
                </a:ext>
              </a:extLst>
            </p:cNvPr>
            <p:cNvSpPr/>
            <p:nvPr/>
          </p:nvSpPr>
          <p:spPr>
            <a:xfrm>
              <a:off x="10456769" y="4461842"/>
              <a:ext cx="147744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0C959E4-04E9-D601-07C2-CA7CE663F554}"/>
                </a:ext>
              </a:extLst>
            </p:cNvPr>
            <p:cNvGrpSpPr/>
            <p:nvPr/>
          </p:nvGrpSpPr>
          <p:grpSpPr>
            <a:xfrm>
              <a:off x="9591961" y="4231494"/>
              <a:ext cx="955416" cy="509022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E905A5D-3506-525A-E6C1-95689BBFDDCD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4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993A041-D72E-8A83-A2A2-AAA098E21B24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90C3D28-0D30-7B0A-DAB0-3F584601A058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0600EC9-C0CB-D4A3-B11B-FC7FAC271230}"/>
                </a:ext>
              </a:extLst>
            </p:cNvPr>
            <p:cNvSpPr/>
            <p:nvPr/>
          </p:nvSpPr>
          <p:spPr>
            <a:xfrm>
              <a:off x="8051983" y="1372910"/>
              <a:ext cx="586251" cy="341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8CBAC5-1A23-955B-83EB-B1E081969215}"/>
                </a:ext>
              </a:extLst>
            </p:cNvPr>
            <p:cNvSpPr/>
            <p:nvPr/>
          </p:nvSpPr>
          <p:spPr>
            <a:xfrm>
              <a:off x="11302765" y="1404200"/>
              <a:ext cx="586251" cy="341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321EF56-C8EF-47D9-BB85-9AFCDEF69ECB}"/>
                </a:ext>
              </a:extLst>
            </p:cNvPr>
            <p:cNvSpPr/>
            <p:nvPr/>
          </p:nvSpPr>
          <p:spPr>
            <a:xfrm>
              <a:off x="1503671" y="1997173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부착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BD436CC-0D93-7E16-CA95-CA2C1BB817FA}"/>
                </a:ext>
              </a:extLst>
            </p:cNvPr>
            <p:cNvSpPr/>
            <p:nvPr/>
          </p:nvSpPr>
          <p:spPr>
            <a:xfrm>
              <a:off x="3416258" y="2012447"/>
              <a:ext cx="4395991" cy="3943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발사 위치에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개체 간 부착된다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414C57-3960-FF48-C509-BFCF52E54A55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75" y="1200915"/>
              <a:ext cx="0" cy="3972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C1EE620-E0D2-4E74-6D60-6C3F7B424ED9}"/>
                </a:ext>
              </a:extLst>
            </p:cNvPr>
            <p:cNvCxnSpPr>
              <a:cxnSpLocks/>
            </p:cNvCxnSpPr>
            <p:nvPr/>
          </p:nvCxnSpPr>
          <p:spPr>
            <a:xfrm>
              <a:off x="7747205" y="1246150"/>
              <a:ext cx="0" cy="3972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875A838-1ED8-0AC8-1811-A94DD1E0197B}"/>
                </a:ext>
              </a:extLst>
            </p:cNvPr>
            <p:cNvGrpSpPr/>
            <p:nvPr/>
          </p:nvGrpSpPr>
          <p:grpSpPr>
            <a:xfrm>
              <a:off x="8999313" y="1340830"/>
              <a:ext cx="844732" cy="557349"/>
              <a:chOff x="1193074" y="2211977"/>
              <a:chExt cx="844732" cy="557349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C7B10E6-E375-A616-6559-874155D55054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9E0E401-163D-92B8-452E-7F174E9118DA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0DC40E-69E1-6F92-007C-4AA7531DD768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5E5A321-B29B-2DBB-F3BF-4BAB0FC80B6B}"/>
                </a:ext>
              </a:extLst>
            </p:cNvPr>
            <p:cNvGrpSpPr/>
            <p:nvPr/>
          </p:nvGrpSpPr>
          <p:grpSpPr>
            <a:xfrm>
              <a:off x="9698176" y="1305458"/>
              <a:ext cx="844732" cy="557349"/>
              <a:chOff x="1193074" y="2211977"/>
              <a:chExt cx="844732" cy="557349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1B1249C-00B4-F011-7E55-7539FC99F12C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5B56CED-E7B4-30E3-9D45-1FF80AF10BE3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A17610-F9E7-0734-8F30-ADE02F2C9C02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BB93881-4687-08DC-9F34-159747C7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0841" y="2480535"/>
              <a:ext cx="914400" cy="914400"/>
            </a:xfrm>
            <a:prstGeom prst="rect">
              <a:avLst/>
            </a:prstGeom>
          </p:spPr>
        </p:pic>
        <p:sp>
          <p:nvSpPr>
            <p:cNvPr id="76" name="폭발: 8pt 75">
              <a:extLst>
                <a:ext uri="{FF2B5EF4-FFF2-40B4-BE49-F238E27FC236}">
                  <a16:creationId xmlns:a16="http://schemas.microsoft.com/office/drawing/2014/main" id="{AE5C92C7-07BE-9184-2703-E09CAC57049C}"/>
                </a:ext>
              </a:extLst>
            </p:cNvPr>
            <p:cNvSpPr/>
            <p:nvPr/>
          </p:nvSpPr>
          <p:spPr>
            <a:xfrm>
              <a:off x="8537781" y="2635499"/>
              <a:ext cx="949234" cy="796834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폭발: 8pt 76">
              <a:extLst>
                <a:ext uri="{FF2B5EF4-FFF2-40B4-BE49-F238E27FC236}">
                  <a16:creationId xmlns:a16="http://schemas.microsoft.com/office/drawing/2014/main" id="{8309A43B-FA78-A4C6-CEC2-F1D25E16F224}"/>
                </a:ext>
              </a:extLst>
            </p:cNvPr>
            <p:cNvSpPr/>
            <p:nvPr/>
          </p:nvSpPr>
          <p:spPr>
            <a:xfrm>
              <a:off x="8684566" y="2804280"/>
              <a:ext cx="637903" cy="47570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AE23D59-4CEF-40B1-D4DC-0E9B0D6D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0641" y="2389213"/>
              <a:ext cx="1097044" cy="1097044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CF94893-14BE-7765-B6DC-4CD820E735E4}"/>
                </a:ext>
              </a:extLst>
            </p:cNvPr>
            <p:cNvSpPr/>
            <p:nvPr/>
          </p:nvSpPr>
          <p:spPr>
            <a:xfrm>
              <a:off x="7812063" y="2041631"/>
              <a:ext cx="4686341" cy="3943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두 구간을 연결하는 다리를 만들 수 있다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E2DFE7B-152D-E02F-0F7C-537EF7B3D9D1}"/>
                </a:ext>
              </a:extLst>
            </p:cNvPr>
            <p:cNvSpPr/>
            <p:nvPr/>
          </p:nvSpPr>
          <p:spPr>
            <a:xfrm>
              <a:off x="3634773" y="3334759"/>
              <a:ext cx="4059333" cy="3980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발사 시 일정 시간 뒤에 폭발한다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E3C3173-4272-5501-54CC-5E2E1811F8B9}"/>
                </a:ext>
              </a:extLst>
            </p:cNvPr>
            <p:cNvSpPr/>
            <p:nvPr/>
          </p:nvSpPr>
          <p:spPr>
            <a:xfrm>
              <a:off x="1475704" y="3334760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폭발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번개 82">
              <a:extLst>
                <a:ext uri="{FF2B5EF4-FFF2-40B4-BE49-F238E27FC236}">
                  <a16:creationId xmlns:a16="http://schemas.microsoft.com/office/drawing/2014/main" id="{8E7904F6-9990-E781-3B4D-B22FA0AFB4DA}"/>
                </a:ext>
              </a:extLst>
            </p:cNvPr>
            <p:cNvSpPr/>
            <p:nvPr/>
          </p:nvSpPr>
          <p:spPr>
            <a:xfrm rot="20231010">
              <a:off x="4716949" y="3906108"/>
              <a:ext cx="298699" cy="368484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번개 83">
              <a:extLst>
                <a:ext uri="{FF2B5EF4-FFF2-40B4-BE49-F238E27FC236}">
                  <a16:creationId xmlns:a16="http://schemas.microsoft.com/office/drawing/2014/main" id="{167A999E-AF16-5D41-C6EE-979226AE4147}"/>
                </a:ext>
              </a:extLst>
            </p:cNvPr>
            <p:cNvSpPr/>
            <p:nvPr/>
          </p:nvSpPr>
          <p:spPr>
            <a:xfrm rot="9073893" flipV="1">
              <a:off x="5613195" y="3770321"/>
              <a:ext cx="669244" cy="283993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F61A975-D4C8-0CD9-324F-21F2B02F8DF7}"/>
                </a:ext>
              </a:extLst>
            </p:cNvPr>
            <p:cNvGrpSpPr/>
            <p:nvPr/>
          </p:nvGrpSpPr>
          <p:grpSpPr>
            <a:xfrm>
              <a:off x="4970376" y="4208845"/>
              <a:ext cx="955416" cy="509022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E46F465-0848-16D4-A369-E34AE9C91F28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4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9AD6546-4099-725D-B8B3-07496B067614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E55A66A-5C4A-545C-1F0D-F1B7A36F0C2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48645F5-DD2F-80B6-7DAB-98258D7900B5}"/>
                </a:ext>
              </a:extLst>
            </p:cNvPr>
            <p:cNvSpPr/>
            <p:nvPr/>
          </p:nvSpPr>
          <p:spPr>
            <a:xfrm>
              <a:off x="8029986" y="3454858"/>
              <a:ext cx="4116855" cy="3977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파괴 가능 오브젝트를 부순다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5B40D76-2490-4AD3-6F44-BE6E518C33EE}"/>
                </a:ext>
              </a:extLst>
            </p:cNvPr>
            <p:cNvSpPr/>
            <p:nvPr/>
          </p:nvSpPr>
          <p:spPr>
            <a:xfrm>
              <a:off x="1528037" y="4740516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전기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3D2589E-6600-E0B5-BBB2-7E2D2E7D50D5}"/>
                </a:ext>
              </a:extLst>
            </p:cNvPr>
            <p:cNvSpPr/>
            <p:nvPr/>
          </p:nvSpPr>
          <p:spPr>
            <a:xfrm>
              <a:off x="3657824" y="4772173"/>
              <a:ext cx="3961905" cy="3943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전류가 흐른다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E559-5157-C7E8-4F5B-4369C1963521}"/>
                </a:ext>
              </a:extLst>
            </p:cNvPr>
            <p:cNvSpPr/>
            <p:nvPr/>
          </p:nvSpPr>
          <p:spPr>
            <a:xfrm>
              <a:off x="8029987" y="4791321"/>
              <a:ext cx="40551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전기를 연결 하여 문을 연다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211723-F0AC-D8AB-7865-9AACEB3F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50335F5-2F49-15D6-08D2-0A309DF9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124718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게임방법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33F7268-B1C7-C966-69BE-448794F9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게임의 진행 흐름 설명 필요 </a:t>
            </a:r>
            <a:r>
              <a:rPr lang="en-US" altLang="ko-KR" dirty="0"/>
              <a:t>(</a:t>
            </a:r>
            <a:r>
              <a:rPr lang="ko-KR" altLang="en-US" dirty="0"/>
              <a:t>진행을 막는 문과 퍼즐 수행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필요한 애니메이션이나 리소스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조작법 설명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613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개발환경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A47D0A8-6586-248F-A986-6D7CB2C5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깃허브</a:t>
            </a:r>
            <a:endParaRPr lang="en-US" altLang="ko-KR" dirty="0"/>
          </a:p>
          <a:p>
            <a:r>
              <a:rPr lang="ko-KR" altLang="en-US" dirty="0" err="1"/>
              <a:t>블랜더</a:t>
            </a:r>
            <a:endParaRPr lang="en-US" altLang="ko-KR" dirty="0"/>
          </a:p>
          <a:p>
            <a:r>
              <a:rPr lang="ko-KR" altLang="en-US" dirty="0" err="1"/>
              <a:t>언리얼</a:t>
            </a:r>
            <a:r>
              <a:rPr lang="ko-KR" altLang="en-US" dirty="0"/>
              <a:t> 엔진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비주얼스튜디오</a:t>
            </a:r>
            <a:r>
              <a:rPr lang="en-US" altLang="ko-KR" dirty="0"/>
              <a:t>2022</a:t>
            </a:r>
          </a:p>
          <a:p>
            <a:r>
              <a:rPr lang="ko-KR" altLang="en-US" dirty="0"/>
              <a:t>프로젝트 관리 프로그램</a:t>
            </a:r>
            <a:r>
              <a:rPr lang="en-US" altLang="ko-KR" dirty="0"/>
              <a:t>(Trello, asana)</a:t>
            </a:r>
          </a:p>
          <a:p>
            <a:r>
              <a:rPr lang="ko-KR" altLang="en-US" dirty="0"/>
              <a:t>포토샵</a:t>
            </a:r>
            <a:r>
              <a:rPr lang="en-US" altLang="ko-KR" dirty="0"/>
              <a:t>2023</a:t>
            </a:r>
          </a:p>
          <a:p>
            <a:r>
              <a:rPr lang="ko-KR" altLang="en-US" dirty="0"/>
              <a:t>구글 </a:t>
            </a:r>
            <a:r>
              <a:rPr lang="en-US" altLang="ko-KR" dirty="0"/>
              <a:t>docs</a:t>
            </a:r>
          </a:p>
          <a:p>
            <a:r>
              <a:rPr lang="ko-KR" altLang="en-US" dirty="0"/>
              <a:t>구글 드라이브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964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기술적 요소 및 중점 연구분야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9B18FD-A79B-4B35-1AB5-E4D3A9860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빨아들이는 총에 의한 물리 연산과 </a:t>
            </a:r>
            <a:r>
              <a:rPr lang="ko-KR" altLang="en-US" dirty="0" err="1"/>
              <a:t>모핑</a:t>
            </a:r>
            <a:r>
              <a:rPr lang="ko-KR" altLang="en-US" dirty="0"/>
              <a:t> 애니메이션을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PBR(</a:t>
            </a:r>
            <a:r>
              <a:rPr lang="ko-KR" altLang="en-US" dirty="0" err="1"/>
              <a:t>물리기반렌더링</a:t>
            </a:r>
            <a:r>
              <a:rPr lang="en-US" altLang="ko-KR" dirty="0"/>
              <a:t>)</a:t>
            </a:r>
            <a:r>
              <a:rPr lang="ko-KR" altLang="en-US" dirty="0"/>
              <a:t>에 의한 </a:t>
            </a:r>
            <a:r>
              <a:rPr lang="ko-KR" altLang="en-US" dirty="0" err="1"/>
              <a:t>라이팅</a:t>
            </a:r>
            <a:r>
              <a:rPr lang="en-US" altLang="ko-KR" dirty="0"/>
              <a:t>, </a:t>
            </a:r>
            <a:r>
              <a:rPr lang="ko-KR" altLang="en-US" dirty="0"/>
              <a:t>재질</a:t>
            </a:r>
            <a:r>
              <a:rPr lang="en-US" altLang="ko-KR" dirty="0"/>
              <a:t>, </a:t>
            </a:r>
            <a:r>
              <a:rPr lang="ko-KR" altLang="en-US" dirty="0"/>
              <a:t>입체감 표현을 구현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08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556</Words>
  <Application>Microsoft Office PowerPoint</Application>
  <PresentationFormat>와이드스크린</PresentationFormat>
  <Paragraphs>130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Malgun Gothic</vt:lpstr>
      <vt:lpstr>Malgun Gothic</vt:lpstr>
      <vt:lpstr>Arial</vt:lpstr>
      <vt:lpstr>Wingdings</vt:lpstr>
      <vt:lpstr>Office 테마</vt:lpstr>
      <vt:lpstr>게임 타이틀 추천좀</vt:lpstr>
      <vt:lpstr>목차</vt:lpstr>
      <vt:lpstr>연구목적</vt:lpstr>
      <vt:lpstr>게임 소개 및 특징</vt:lpstr>
      <vt:lpstr>게임 소개 및 특징</vt:lpstr>
      <vt:lpstr>게임 소개 및 특징</vt:lpstr>
      <vt:lpstr>게임방법</vt:lpstr>
      <vt:lpstr>개발환경</vt:lpstr>
      <vt:lpstr>기술적 요소 및 중점 연구분야</vt:lpstr>
      <vt:lpstr>개인별 준비 현황</vt:lpstr>
      <vt:lpstr>타 게임과의 비교</vt:lpstr>
      <vt:lpstr>개발일정 및 구성원 역할 분담</vt:lpstr>
      <vt:lpstr>부록: 구현 순서</vt:lpstr>
      <vt:lpstr>부록: 구현 내용</vt:lpstr>
      <vt:lpstr>부록: 앞으로의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졸작_상담_제안서</dc:title>
  <dc:creator>고윤범(2019184001)</dc:creator>
  <cp:lastModifiedBy>고윤범(2019184001)</cp:lastModifiedBy>
  <cp:revision>9</cp:revision>
  <dcterms:created xsi:type="dcterms:W3CDTF">2023-05-28T06:02:04Z</dcterms:created>
  <dcterms:modified xsi:type="dcterms:W3CDTF">2023-06-23T04:01:28Z</dcterms:modified>
</cp:coreProperties>
</file>